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3.xml" ContentType="application/vnd.openxmlformats-officedocument.presentationml.tags+xml"/>
  <Override PartName="/ppt/notesSlides/notesSlide2.xml" ContentType="application/vnd.openxmlformats-officedocument.presentationml.notesSlide+xml"/>
  <Override PartName="/ppt/tags/tag64.xml" ContentType="application/vnd.openxmlformats-officedocument.presentationml.tags+xml"/>
  <Override PartName="/ppt/notesSlides/notesSlide3.xml" ContentType="application/vnd.openxmlformats-officedocument.presentationml.notesSlide+xml"/>
  <Override PartName="/ppt/tags/tag65.xml" ContentType="application/vnd.openxmlformats-officedocument.presentationml.tags+xml"/>
  <Override PartName="/ppt/notesSlides/notesSlide4.xml" ContentType="application/vnd.openxmlformats-officedocument.presentationml.notesSlide+xml"/>
  <Override PartName="/ppt/tags/tag6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565" r:id="rId2"/>
    <p:sldId id="539" r:id="rId3"/>
    <p:sldId id="549" r:id="rId4"/>
    <p:sldId id="524" r:id="rId5"/>
    <p:sldId id="547" r:id="rId6"/>
    <p:sldId id="513" r:id="rId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0">
          <p15:clr>
            <a:srgbClr val="A4A3A4"/>
          </p15:clr>
        </p15:guide>
        <p15:guide id="2" pos="386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497661805" initials="2" lastIdx="2" clrIdx="0"/>
  <p:cmAuthor id="2" name="Shuai He" initials="HS" lastIdx="3" clrIdx="1">
    <p:extLst>
      <p:ext uri="{19B8F6BF-5375-455C-9EA6-DF929625EA0E}">
        <p15:presenceInfo xmlns:p15="http://schemas.microsoft.com/office/powerpoint/2012/main" userId="cbfc54217d730a3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72667" autoAdjust="0"/>
  </p:normalViewPr>
  <p:slideViewPr>
    <p:cSldViewPr snapToGrid="0">
      <p:cViewPr varScale="1">
        <p:scale>
          <a:sx n="62" d="100"/>
          <a:sy n="62" d="100"/>
        </p:scale>
        <p:origin x="1541" y="67"/>
      </p:cViewPr>
      <p:guideLst>
        <p:guide orient="horz" pos="2050"/>
        <p:guide pos="386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那在确定这个曝光评价问题的解决办法之前，我简单调研了一下目前的曝光评价方式。</a:t>
            </a:r>
            <a:endParaRPr lang="en-US" altLang="zh-CN" dirty="0"/>
          </a:p>
          <a:p>
            <a:r>
              <a:rPr lang="zh-CN" altLang="en-US" dirty="0"/>
              <a:t>当一个专家来评价一个图像曝光的好坏时首先会观察图像中有没有大块的死白区域或者看不见细节的阴影部分。</a:t>
            </a:r>
            <a:endParaRPr lang="en-US" altLang="zh-CN" dirty="0"/>
          </a:p>
          <a:p>
            <a:r>
              <a:rPr lang="zh-CN" altLang="en-US" dirty="0"/>
              <a:t>，然后在户外强光下拍摄看不清屏幕上的图像时就会借助到相机自带的颜色直方图来进行判断，在右边的图里可以看到，欠曝和过曝的图像在直方图的最左段或最右端会有一个截断的现象。</a:t>
            </a:r>
            <a:endParaRPr lang="en-US" altLang="zh-CN" dirty="0"/>
          </a:p>
          <a:p>
            <a:r>
              <a:rPr lang="zh-CN" altLang="en-US" dirty="0"/>
              <a:t>最后呢会观察图像中的各个物体的曝光情况，应该曝光准确的拍摄主体是否曝光正确，对氛围影响重要的背景的曝光是否合理等等。</a:t>
            </a:r>
            <a:endParaRPr lang="en-US" altLang="zh-CN" dirty="0"/>
          </a:p>
          <a:p>
            <a:r>
              <a:rPr lang="zh-CN" altLang="en-US" dirty="0"/>
              <a:t>之前有江学长利用阿里的美学</a:t>
            </a:r>
            <a:r>
              <a:rPr lang="en-US" altLang="zh-CN" dirty="0" err="1"/>
              <a:t>api</a:t>
            </a:r>
            <a:r>
              <a:rPr lang="zh-CN" altLang="en-US" dirty="0"/>
              <a:t>自建了一个曝光数据集并训练出了一个对应的深度学习模型，这个模型可以堆给定的一张曝光进行评分。</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9025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那在确定这个曝光评价问题的解决办法之前，我简单调研了一下目前的曝光评价方式。</a:t>
            </a:r>
            <a:endParaRPr lang="en-US" altLang="zh-CN" dirty="0"/>
          </a:p>
          <a:p>
            <a:r>
              <a:rPr lang="zh-CN" altLang="en-US" dirty="0"/>
              <a:t>当一个专家来评价一个图像曝光的好坏时首先会观察图像中有没有大块的死白区域或者看不见细节的阴影部分。</a:t>
            </a:r>
            <a:endParaRPr lang="en-US" altLang="zh-CN" dirty="0"/>
          </a:p>
          <a:p>
            <a:r>
              <a:rPr lang="zh-CN" altLang="en-US" dirty="0"/>
              <a:t>，然后在户外强光下拍摄看不清屏幕上的图像时就会借助到相机自带的颜色直方图来进行判断，在右边的图里可以看到，欠曝和过曝的图像在直方图的最左段或最右端会有一个截断的现象。</a:t>
            </a:r>
            <a:endParaRPr lang="en-US" altLang="zh-CN" dirty="0"/>
          </a:p>
          <a:p>
            <a:r>
              <a:rPr lang="zh-CN" altLang="en-US" dirty="0"/>
              <a:t>最后呢会观察图像中的各个物体的曝光情况，应该曝光准确的拍摄主体是否曝光正确，对氛围影响重要的背景的曝光是否合理等等。</a:t>
            </a:r>
            <a:endParaRPr lang="en-US" altLang="zh-CN" dirty="0"/>
          </a:p>
          <a:p>
            <a:r>
              <a:rPr lang="zh-CN" altLang="en-US" dirty="0"/>
              <a:t>之前有江学长利用阿里的美学</a:t>
            </a:r>
            <a:r>
              <a:rPr lang="en-US" altLang="zh-CN" dirty="0" err="1"/>
              <a:t>api</a:t>
            </a:r>
            <a:r>
              <a:rPr lang="zh-CN" altLang="en-US" dirty="0"/>
              <a:t>自建了一个曝光数据集并训练出了一个对应的深度学习模型，这个模型可以堆给定的一张曝光进行评分。</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3190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outerShdw blurRad="38100" dist="19050" dir="2700000" algn="tl" rotWithShape="0">
                    <a:schemeClr val="dk1">
                      <a:alpha val="40000"/>
                    </a:schemeClr>
                  </a:outerShdw>
                </a:effectLst>
              </a:rPr>
              <a:t>那稍微总结一下可以发现，直方图的特征可以用来帮助我们判断严重的过曝和欠曝图像，而我们更需要的是一个能结合场景内容知道最佳曝光数值的算法模型。</a:t>
            </a:r>
            <a:endParaRPr lang="en-US" altLang="zh-CN" sz="1200" dirty="0">
              <a:effectLst>
                <a:outerShdw blurRad="38100" dist="19050" dir="2700000" algn="tl" rotWithShape="0">
                  <a:schemeClr val="dk1">
                    <a:alpha val="40000"/>
                  </a:schemeClr>
                </a:outerShdw>
              </a:effectLst>
            </a:endParaRPr>
          </a:p>
          <a:p>
            <a:r>
              <a:rPr lang="zh-CN" altLang="en-US" sz="1200" dirty="0">
                <a:effectLst>
                  <a:outerShdw blurRad="38100" dist="19050" dir="2700000" algn="tl" rotWithShape="0">
                    <a:schemeClr val="dk1">
                      <a:alpha val="40000"/>
                    </a:schemeClr>
                  </a:outerShdw>
                </a:effectLst>
              </a:rPr>
              <a:t>那为了训练一个具有这样能力的深度学习模型就需要针对性的曝光训练的数据。在阅读论文的过程中，我寻找到了一个比较合适的多重曝光数据集和一个单张图像曝光优化算法，</a:t>
            </a:r>
            <a:endParaRPr lang="en-US" altLang="zh-CN" sz="1200" dirty="0">
              <a:effectLst>
                <a:outerShdw blurRad="38100" dist="19050" dir="2700000" algn="tl" rotWithShape="0">
                  <a:schemeClr val="dk1">
                    <a:alpha val="40000"/>
                  </a:schemeClr>
                </a:outerShdw>
              </a:effectLst>
            </a:endParaRPr>
          </a:p>
          <a:p>
            <a:r>
              <a:rPr lang="zh-CN" altLang="en-US" sz="1200" dirty="0">
                <a:effectLst>
                  <a:outerShdw blurRad="38100" dist="19050" dir="2700000" algn="tl" rotWithShape="0">
                    <a:schemeClr val="dk1">
                      <a:alpha val="40000"/>
                    </a:schemeClr>
                  </a:outerShdw>
                </a:effectLst>
              </a:rPr>
              <a:t>这个数据集是在</a:t>
            </a:r>
            <a:r>
              <a:rPr lang="en-US" altLang="zh-CN" sz="1200" dirty="0">
                <a:effectLst>
                  <a:outerShdw blurRad="38100" dist="19050" dir="2700000" algn="tl" rotWithShape="0">
                    <a:schemeClr val="dk1">
                      <a:alpha val="40000"/>
                    </a:schemeClr>
                  </a:outerShdw>
                </a:effectLst>
              </a:rPr>
              <a:t>589</a:t>
            </a:r>
            <a:r>
              <a:rPr lang="zh-CN" altLang="en-US" sz="1200" dirty="0">
                <a:effectLst>
                  <a:outerShdw blurRad="38100" dist="19050" dir="2700000" algn="tl" rotWithShape="0">
                    <a:schemeClr val="dk1">
                      <a:alpha val="40000"/>
                    </a:schemeClr>
                  </a:outerShdw>
                </a:effectLst>
              </a:rPr>
              <a:t>个不同场景下拍摄了</a:t>
            </a:r>
            <a:r>
              <a:rPr lang="en-US" altLang="zh-CN" sz="1200" dirty="0">
                <a:effectLst>
                  <a:outerShdw blurRad="38100" dist="19050" dir="2700000" algn="tl" rotWithShape="0">
                    <a:schemeClr val="dk1">
                      <a:alpha val="40000"/>
                    </a:schemeClr>
                  </a:outerShdw>
                </a:effectLst>
              </a:rPr>
              <a:t>4,413</a:t>
            </a:r>
            <a:r>
              <a:rPr lang="zh-CN" altLang="en-US" sz="1200" dirty="0">
                <a:effectLst>
                  <a:outerShdw blurRad="38100" dist="19050" dir="2700000" algn="tl" rotWithShape="0">
                    <a:schemeClr val="dk1">
                      <a:alpha val="40000"/>
                    </a:schemeClr>
                  </a:outerShdw>
                </a:effectLst>
              </a:rPr>
              <a:t>张不同曝光值的图像，同时，该数据集针对每个场景，在多个主流的多图像曝光融合算法给出的最佳曝光图像中选出了最佳曝光的融合图像。</a:t>
            </a:r>
            <a:endParaRPr lang="en-US" altLang="zh-CN" sz="1200" dirty="0">
              <a:effectLst>
                <a:outerShdw blurRad="38100" dist="19050" dir="2700000" algn="tl" rotWithShape="0">
                  <a:schemeClr val="dk1">
                    <a:alpha val="40000"/>
                  </a:schemeClr>
                </a:outerShdw>
              </a:effectLst>
            </a:endParaRPr>
          </a:p>
          <a:p>
            <a:r>
              <a:rPr lang="zh-CN" altLang="en-US" sz="1200" dirty="0">
                <a:effectLst>
                  <a:outerShdw blurRad="38100" dist="19050" dir="2700000" algn="tl" rotWithShape="0">
                    <a:schemeClr val="dk1">
                      <a:alpha val="40000"/>
                    </a:schemeClr>
                  </a:outerShdw>
                </a:effectLst>
              </a:rPr>
              <a:t>在有了数据集之后，便利用这个数据集训练出来了一个单张图像曝光增强模型，这个模型如两张图展示的，可以将欠曝图像变亮，让过曝图像变暗。我的想法是将我们的待测图像和曝光优化后的图像进行对比，根据这两张图的差距来给出曝光评级。</a:t>
            </a:r>
            <a:endParaRPr lang="en-US" altLang="zh-CN" sz="1200" dirty="0">
              <a:solidFill>
                <a:schemeClr val="tx1"/>
              </a:solidFill>
              <a:effectLst>
                <a:outerShdw blurRad="38100" dist="19050" dir="2700000" algn="tl" rotWithShape="0">
                  <a:schemeClr val="dk1">
                    <a:alpha val="40000"/>
                  </a:schemeClr>
                </a:outerShdw>
              </a:effectLst>
            </a:endParaRPr>
          </a:p>
          <a:p>
            <a:endParaRPr lang="en-US" altLang="zh-CN" sz="1200" dirty="0">
              <a:solidFill>
                <a:schemeClr val="tx1"/>
              </a:solidFill>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778158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2023/4/20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2023/4/20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2023/4/20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2023/4/20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2023/4/20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2023/4/20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2023/4/20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6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6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3" cstate="print">
            <a:extLst>
              <a:ext uri="{BEBA8EAE-BF5A-486C-A8C5-ECC9F3942E4B}">
                <a14:imgProps xmlns:a14="http://schemas.microsoft.com/office/drawing/2010/main">
                  <a14:imgLayer r:embed="rId4">
                    <a14:imgEffect>
                      <a14:artisticWatercolorSponge/>
                    </a14:imgEffect>
                  </a14:imgLayer>
                </a14:imgProps>
              </a:ext>
              <a:ext uri="{28A0092B-C50C-407E-A947-70E740481C1C}">
                <a14:useLocalDpi xmlns:a14="http://schemas.microsoft.com/office/drawing/2010/main" val="0"/>
              </a:ext>
            </a:extLst>
          </a:blip>
          <a:srcRect t="4982" r="14708" b="10728"/>
          <a:stretch>
            <a:fillRect/>
          </a:stretch>
        </p:blipFill>
        <p:spPr>
          <a:xfrm>
            <a:off x="1793132" y="1"/>
            <a:ext cx="10398868" cy="6857999"/>
          </a:xfrm>
          <a:prstGeom prst="rect">
            <a:avLst/>
          </a:prstGeom>
        </p:spPr>
      </p:pic>
      <p:sp>
        <p:nvSpPr>
          <p:cNvPr id="28" name="矩形 27"/>
          <p:cNvSpPr/>
          <p:nvPr/>
        </p:nvSpPr>
        <p:spPr>
          <a:xfrm>
            <a:off x="0" y="0"/>
            <a:ext cx="5615305" cy="6858000"/>
          </a:xfrm>
          <a:prstGeom prst="rect">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6" name="平行四边形 45"/>
          <p:cNvSpPr/>
          <p:nvPr/>
        </p:nvSpPr>
        <p:spPr>
          <a:xfrm>
            <a:off x="3821430" y="0"/>
            <a:ext cx="3612515" cy="6858000"/>
          </a:xfrm>
          <a:prstGeom prst="parallelogram">
            <a:avLst>
              <a:gd name="adj" fmla="val 48894"/>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grpSp>
        <p:nvGrpSpPr>
          <p:cNvPr id="47" name="组合 46"/>
          <p:cNvGrpSpPr/>
          <p:nvPr/>
        </p:nvGrpSpPr>
        <p:grpSpPr>
          <a:xfrm>
            <a:off x="6086846" y="-125"/>
            <a:ext cx="2198451" cy="2198451"/>
            <a:chOff x="5437761" y="2329774"/>
            <a:chExt cx="2198451" cy="2198451"/>
          </a:xfrm>
        </p:grpSpPr>
        <p:sp>
          <p:nvSpPr>
            <p:cNvPr id="30" name="椭圆 29"/>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33" name="文本框 32"/>
          <p:cNvSpPr txBox="1"/>
          <p:nvPr/>
        </p:nvSpPr>
        <p:spPr>
          <a:xfrm>
            <a:off x="0" y="2020570"/>
            <a:ext cx="6962775" cy="126682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solidFill>
                  <a:srgbClr val="FFFFFF"/>
                </a:solidFill>
                <a:latin typeface="仿宋" panose="02010609060101010101" pitchFamily="49" charset="-122"/>
                <a:ea typeface="仿宋" panose="02010609060101010101" pitchFamily="49" charset="-122"/>
                <a:cs typeface="仿宋" panose="02010609060101010101" pitchFamily="49" charset="-122"/>
              </a:rPr>
              <a:t>你的汇报主题</a:t>
            </a:r>
            <a:endParaRPr kumimoji="0" lang="zh-CN" altLang="en-US" sz="4000" b="0" i="0" u="none" strike="noStrike" kern="1200" cap="none" spc="0" normalizeH="0" baseline="0" noProof="0" dirty="0">
              <a:ln>
                <a:noFill/>
              </a:ln>
              <a:solidFill>
                <a:srgbClr val="FFFFFF"/>
              </a:solidFill>
              <a:effectLst/>
              <a:uLnTx/>
              <a:uFillTx/>
              <a:latin typeface="仿宋" panose="02010609060101010101" pitchFamily="49" charset="-122"/>
              <a:ea typeface="仿宋" panose="02010609060101010101" pitchFamily="49" charset="-122"/>
              <a:cs typeface="仿宋" panose="02010609060101010101" pitchFamily="49" charset="-122"/>
            </a:endParaRPr>
          </a:p>
        </p:txBody>
      </p:sp>
      <p:sp>
        <p:nvSpPr>
          <p:cNvPr id="41" name="文本框 40"/>
          <p:cNvSpPr txBox="1"/>
          <p:nvPr/>
        </p:nvSpPr>
        <p:spPr>
          <a:xfrm>
            <a:off x="396983" y="3570606"/>
            <a:ext cx="4175017" cy="9531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仿宋" panose="02010609060101010101" pitchFamily="49" charset="-122"/>
                <a:ea typeface="仿宋" panose="02010609060101010101" pitchFamily="49" charset="-122"/>
                <a:cs typeface="+mn-cs"/>
              </a:rPr>
              <a:t>汇报人</a:t>
            </a:r>
            <a:r>
              <a:rPr kumimoji="0" lang="en-US" altLang="zh-CN" sz="2800" b="1" i="0" u="none" strike="noStrike" kern="1200" cap="none" spc="0" normalizeH="0" baseline="0" noProof="0" dirty="0">
                <a:ln>
                  <a:noFill/>
                </a:ln>
                <a:solidFill>
                  <a:srgbClr val="FFFFFF"/>
                </a:solidFill>
                <a:effectLst/>
                <a:uLnTx/>
                <a:uFillTx/>
                <a:latin typeface="仿宋" panose="02010609060101010101" pitchFamily="49" charset="-122"/>
                <a:ea typeface="仿宋" panose="02010609060101010101" pitchFamily="49" charset="-122"/>
                <a:cs typeface="+mn-cs"/>
              </a:rPr>
              <a:t>:</a:t>
            </a:r>
            <a:endParaRPr kumimoji="0" lang="zh-CN" altLang="en-US" sz="2800" b="1" i="0" u="none" strike="noStrike" kern="1200" cap="none" spc="0" normalizeH="0" baseline="0" noProof="0" dirty="0">
              <a:ln>
                <a:noFill/>
              </a:ln>
              <a:solidFill>
                <a:srgbClr val="FFFFFF"/>
              </a:solidFill>
              <a:effectLst/>
              <a:uLnTx/>
              <a:uFillTx/>
              <a:latin typeface="仿宋" panose="02010609060101010101" pitchFamily="49" charset="-122"/>
              <a:ea typeface="仿宋" panose="020106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仿宋" panose="02010609060101010101" pitchFamily="49" charset="-122"/>
                <a:ea typeface="仿宋" panose="02010609060101010101" pitchFamily="49" charset="-122"/>
                <a:cs typeface="+mn-cs"/>
              </a:rPr>
              <a:t>2023-4-7</a:t>
            </a: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CD7EB2-8BC9-43B5-9B4D-70093A545BD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9800" y="118745"/>
            <a:ext cx="2279650" cy="684530"/>
          </a:xfrm>
          <a:prstGeom prst="rect">
            <a:avLst/>
          </a:prstGeom>
        </p:spPr>
      </p:pic>
      <p:sp>
        <p:nvSpPr>
          <p:cNvPr id="4" name="文本框 3"/>
          <p:cNvSpPr txBox="1"/>
          <p:nvPr/>
        </p:nvSpPr>
        <p:spPr>
          <a:xfrm flipH="1">
            <a:off x="860807" y="257268"/>
            <a:ext cx="544038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3399"/>
                </a:solidFill>
                <a:effectLst/>
                <a:uLnTx/>
                <a:uFillTx/>
                <a:latin typeface="黑体" panose="02010609060101010101" pitchFamily="49" charset="-122"/>
                <a:ea typeface="黑体" panose="02010609060101010101" pitchFamily="49" charset="-122"/>
                <a:cs typeface="+mn-cs"/>
              </a:rPr>
              <a:t>（一级标题）</a:t>
            </a:r>
          </a:p>
        </p:txBody>
      </p:sp>
      <p:grpSp>
        <p:nvGrpSpPr>
          <p:cNvPr id="5" name="组合 4"/>
          <p:cNvGrpSpPr/>
          <p:nvPr/>
        </p:nvGrpSpPr>
        <p:grpSpPr>
          <a:xfrm>
            <a:off x="320807" y="251211"/>
            <a:ext cx="540000" cy="540000"/>
            <a:chOff x="328496" y="364706"/>
            <a:chExt cx="540000" cy="540000"/>
          </a:xfrm>
        </p:grpSpPr>
        <p:sp>
          <p:nvSpPr>
            <p:cNvPr id="6" name="矩形 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矩形 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15" name="文本框 14"/>
          <p:cNvSpPr txBox="1"/>
          <p:nvPr/>
        </p:nvSpPr>
        <p:spPr>
          <a:xfrm>
            <a:off x="2612389" y="1817591"/>
            <a:ext cx="6967221" cy="11608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（二级标题）</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000" dirty="0">
                <a:solidFill>
                  <a:srgbClr val="000000"/>
                </a:solidFill>
                <a:latin typeface="Arial"/>
                <a:ea typeface="微软雅黑"/>
              </a:rPr>
              <a:t>（三级标题）</a:t>
            </a:r>
            <a:endParaRPr lang="en-US" altLang="zh-CN" sz="2000" dirty="0">
              <a:solidFill>
                <a:srgbClr val="000000"/>
              </a:solidFill>
              <a:latin typeface="Arial"/>
              <a:ea typeface="微软雅黑"/>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
        <p:nvSpPr>
          <p:cNvPr id="2" name="文本框 1">
            <a:extLst>
              <a:ext uri="{FF2B5EF4-FFF2-40B4-BE49-F238E27FC236}">
                <a16:creationId xmlns:a16="http://schemas.microsoft.com/office/drawing/2014/main" id="{8C157B28-4733-40EE-B4A2-333C513434FB}"/>
              </a:ext>
            </a:extLst>
          </p:cNvPr>
          <p:cNvSpPr txBox="1"/>
          <p:nvPr/>
        </p:nvSpPr>
        <p:spPr>
          <a:xfrm>
            <a:off x="2612389" y="4065373"/>
            <a:ext cx="4878259" cy="1200329"/>
          </a:xfrm>
          <a:prstGeom prst="rect">
            <a:avLst/>
          </a:prstGeom>
          <a:noFill/>
        </p:spPr>
        <p:txBody>
          <a:bodyPr wrap="none" rtlCol="0">
            <a:spAutoFit/>
          </a:bodyPr>
          <a:lstStyle/>
          <a:p>
            <a:r>
              <a:rPr lang="zh-CN" altLang="en-US" dirty="0"/>
              <a:t>注意参照字体的格式和大小，勿动。</a:t>
            </a:r>
            <a:endParaRPr lang="en-US" altLang="zh-CN" dirty="0"/>
          </a:p>
          <a:p>
            <a:r>
              <a:rPr lang="zh-CN" altLang="en-US" dirty="0"/>
              <a:t>多级标题在同一个文本框内，无拆开。</a:t>
            </a:r>
            <a:endParaRPr lang="en-US" altLang="zh-CN" dirty="0"/>
          </a:p>
          <a:p>
            <a:r>
              <a:rPr lang="zh-CN" altLang="en-US" dirty="0"/>
              <a:t>背景使用白色。</a:t>
            </a:r>
            <a:endParaRPr lang="en-US" altLang="zh-CN" dirty="0"/>
          </a:p>
          <a:p>
            <a:r>
              <a:rPr lang="zh-CN" altLang="en-US" dirty="0"/>
              <a:t>多级标题前用段落里的项目符号的</a:t>
            </a:r>
            <a:r>
              <a:rPr lang="en-US" altLang="zh-CN" dirty="0"/>
              <a:t>·</a:t>
            </a:r>
            <a:r>
              <a:rPr lang="zh-CN" altLang="en-US" dirty="0"/>
              <a:t>设置格式。</a:t>
            </a:r>
          </a:p>
        </p:txBody>
      </p:sp>
    </p:spTree>
    <p:custDataLst>
      <p:tags r:id="rId1"/>
    </p:custDataLst>
    <p:extLst>
      <p:ext uri="{BB962C8B-B14F-4D97-AF65-F5344CB8AC3E}">
        <p14:creationId xmlns:p14="http://schemas.microsoft.com/office/powerpoint/2010/main" val="963601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9800" y="118745"/>
            <a:ext cx="2279650" cy="684530"/>
          </a:xfrm>
          <a:prstGeom prst="rect">
            <a:avLst/>
          </a:prstGeom>
        </p:spPr>
      </p:pic>
      <p:sp>
        <p:nvSpPr>
          <p:cNvPr id="4" name="文本框 3"/>
          <p:cNvSpPr txBox="1"/>
          <p:nvPr/>
        </p:nvSpPr>
        <p:spPr>
          <a:xfrm flipH="1">
            <a:off x="860806" y="212287"/>
            <a:ext cx="760357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3399"/>
                </a:solidFill>
                <a:effectLst/>
                <a:uLnTx/>
                <a:uFillTx/>
                <a:latin typeface="黑体" panose="02010609060101010101" pitchFamily="49" charset="-122"/>
                <a:ea typeface="黑体" panose="02010609060101010101" pitchFamily="49" charset="-122"/>
                <a:cs typeface="+mn-cs"/>
              </a:rPr>
              <a:t>带图片的情况</a:t>
            </a:r>
          </a:p>
        </p:txBody>
      </p:sp>
      <p:grpSp>
        <p:nvGrpSpPr>
          <p:cNvPr id="5" name="组合 4"/>
          <p:cNvGrpSpPr/>
          <p:nvPr/>
        </p:nvGrpSpPr>
        <p:grpSpPr>
          <a:xfrm>
            <a:off x="320807" y="251211"/>
            <a:ext cx="540000" cy="540000"/>
            <a:chOff x="328496" y="364706"/>
            <a:chExt cx="540000" cy="540000"/>
          </a:xfrm>
        </p:grpSpPr>
        <p:sp>
          <p:nvSpPr>
            <p:cNvPr id="6" name="矩形 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矩形 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pic>
        <p:nvPicPr>
          <p:cNvPr id="10" name="图片 9">
            <a:extLst>
              <a:ext uri="{FF2B5EF4-FFF2-40B4-BE49-F238E27FC236}">
                <a16:creationId xmlns:a16="http://schemas.microsoft.com/office/drawing/2014/main" id="{3E832AB4-55EE-4244-91D6-567798EEF277}"/>
              </a:ext>
            </a:extLst>
          </p:cNvPr>
          <p:cNvPicPr>
            <a:picLocks noChangeAspect="1"/>
          </p:cNvPicPr>
          <p:nvPr/>
        </p:nvPicPr>
        <p:blipFill>
          <a:blip r:embed="rId5"/>
          <a:stretch>
            <a:fillRect/>
          </a:stretch>
        </p:blipFill>
        <p:spPr>
          <a:xfrm>
            <a:off x="860807" y="1699005"/>
            <a:ext cx="4928519" cy="3459989"/>
          </a:xfrm>
          <a:prstGeom prst="rect">
            <a:avLst/>
          </a:prstGeom>
        </p:spPr>
      </p:pic>
      <p:sp>
        <p:nvSpPr>
          <p:cNvPr id="11" name="文本框 10">
            <a:extLst>
              <a:ext uri="{FF2B5EF4-FFF2-40B4-BE49-F238E27FC236}">
                <a16:creationId xmlns:a16="http://schemas.microsoft.com/office/drawing/2014/main" id="{0664274D-CB35-4A17-8A78-3F6B06D35570}"/>
              </a:ext>
            </a:extLst>
          </p:cNvPr>
          <p:cNvSpPr txBox="1"/>
          <p:nvPr/>
        </p:nvSpPr>
        <p:spPr>
          <a:xfrm>
            <a:off x="2771068" y="5254425"/>
            <a:ext cx="1107996" cy="369332"/>
          </a:xfrm>
          <a:prstGeom prst="rect">
            <a:avLst/>
          </a:prstGeom>
          <a:noFill/>
        </p:spPr>
        <p:txBody>
          <a:bodyPr wrap="none" rtlCol="0">
            <a:spAutoFit/>
          </a:bodyPr>
          <a:lstStyle/>
          <a:p>
            <a:r>
              <a:rPr lang="zh-CN" altLang="en-US" dirty="0"/>
              <a:t>图的注解</a:t>
            </a:r>
          </a:p>
        </p:txBody>
      </p:sp>
      <p:sp>
        <p:nvSpPr>
          <p:cNvPr id="12" name="文本框 11">
            <a:extLst>
              <a:ext uri="{FF2B5EF4-FFF2-40B4-BE49-F238E27FC236}">
                <a16:creationId xmlns:a16="http://schemas.microsoft.com/office/drawing/2014/main" id="{8F475522-FBE2-4F39-B6BE-8DE6EC664FAD}"/>
              </a:ext>
            </a:extLst>
          </p:cNvPr>
          <p:cNvSpPr txBox="1"/>
          <p:nvPr/>
        </p:nvSpPr>
        <p:spPr>
          <a:xfrm>
            <a:off x="7562649" y="1916445"/>
            <a:ext cx="3657287" cy="11608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（二级标题）</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000" dirty="0">
                <a:solidFill>
                  <a:srgbClr val="000000"/>
                </a:solidFill>
                <a:latin typeface="Arial"/>
                <a:ea typeface="微软雅黑"/>
              </a:rPr>
              <a:t>（三级标题）</a:t>
            </a:r>
            <a:endParaRPr lang="en-US" altLang="zh-CN" sz="2000" dirty="0">
              <a:solidFill>
                <a:srgbClr val="000000"/>
              </a:solidFill>
              <a:latin typeface="Arial"/>
              <a:ea typeface="微软雅黑"/>
            </a:endParaRPr>
          </a:p>
        </p:txBody>
      </p:sp>
      <p:sp>
        <p:nvSpPr>
          <p:cNvPr id="13" name="文本框 12">
            <a:extLst>
              <a:ext uri="{FF2B5EF4-FFF2-40B4-BE49-F238E27FC236}">
                <a16:creationId xmlns:a16="http://schemas.microsoft.com/office/drawing/2014/main" id="{9D737253-030A-410C-B1AC-7BD643A37B6C}"/>
              </a:ext>
            </a:extLst>
          </p:cNvPr>
          <p:cNvSpPr txBox="1"/>
          <p:nvPr/>
        </p:nvSpPr>
        <p:spPr>
          <a:xfrm>
            <a:off x="6699341" y="4838926"/>
            <a:ext cx="5262979" cy="646331"/>
          </a:xfrm>
          <a:prstGeom prst="rect">
            <a:avLst/>
          </a:prstGeom>
          <a:noFill/>
        </p:spPr>
        <p:txBody>
          <a:bodyPr wrap="none" rtlCol="0">
            <a:spAutoFit/>
          </a:bodyPr>
          <a:lstStyle/>
          <a:p>
            <a:r>
              <a:rPr lang="zh-CN" altLang="en-US" dirty="0"/>
              <a:t>注意图的注解在图片正下方，注意字体格式和大小</a:t>
            </a:r>
            <a:endParaRPr lang="en-US" altLang="zh-CN" dirty="0"/>
          </a:p>
          <a:p>
            <a:r>
              <a:rPr lang="zh-CN" altLang="en-US" dirty="0"/>
              <a:t>表的注解在表的正上方</a:t>
            </a:r>
          </a:p>
        </p:txBody>
      </p:sp>
    </p:spTree>
    <p:custDataLst>
      <p:tags r:id="rId1"/>
    </p:custDataLst>
    <p:extLst>
      <p:ext uri="{BB962C8B-B14F-4D97-AF65-F5344CB8AC3E}">
        <p14:creationId xmlns:p14="http://schemas.microsoft.com/office/powerpoint/2010/main" val="201705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9800" y="118745"/>
            <a:ext cx="2279650" cy="684530"/>
          </a:xfrm>
          <a:prstGeom prst="rect">
            <a:avLst/>
          </a:prstGeom>
        </p:spPr>
      </p:pic>
      <p:sp>
        <p:nvSpPr>
          <p:cNvPr id="4" name="文本框 3"/>
          <p:cNvSpPr txBox="1"/>
          <p:nvPr/>
        </p:nvSpPr>
        <p:spPr>
          <a:xfrm flipH="1">
            <a:off x="948098" y="107516"/>
            <a:ext cx="5046451"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带图片的情况</a:t>
            </a:r>
          </a:p>
        </p:txBody>
      </p:sp>
      <p:grpSp>
        <p:nvGrpSpPr>
          <p:cNvPr id="5" name="组合 4"/>
          <p:cNvGrpSpPr/>
          <p:nvPr/>
        </p:nvGrpSpPr>
        <p:grpSpPr>
          <a:xfrm>
            <a:off x="320807" y="251211"/>
            <a:ext cx="540000" cy="540000"/>
            <a:chOff x="328496" y="364706"/>
            <a:chExt cx="540000" cy="540000"/>
          </a:xfrm>
        </p:grpSpPr>
        <p:sp>
          <p:nvSpPr>
            <p:cNvPr id="6" name="矩形 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72720" y="996950"/>
            <a:ext cx="11938635" cy="635"/>
          </a:xfrm>
          <a:prstGeom prst="line">
            <a:avLst/>
          </a:prstGeom>
          <a:ln w="28575">
            <a:solidFill>
              <a:srgbClr val="003399">
                <a:alpha val="93000"/>
              </a:srgbClr>
            </a:solidFill>
          </a:ln>
        </p:spPr>
        <p:style>
          <a:lnRef idx="3">
            <a:schemeClr val="accent1"/>
          </a:lnRef>
          <a:fillRef idx="0">
            <a:schemeClr val="accent1"/>
          </a:fillRef>
          <a:effectRef idx="2">
            <a:schemeClr val="accent1"/>
          </a:effectRef>
          <a:fontRef idx="minor">
            <a:schemeClr val="tx1"/>
          </a:fontRef>
        </p:style>
      </p:cxnSp>
      <p:sp>
        <p:nvSpPr>
          <p:cNvPr id="2" name="灯片编号占位符 1"/>
          <p:cNvSpPr>
            <a:spLocks noGrp="1"/>
          </p:cNvSpPr>
          <p:nvPr>
            <p:ph type="sldNum" sz="quarter" idx="12"/>
          </p:nvPr>
        </p:nvSpPr>
        <p:spPr/>
        <p:txBody>
          <a:bodyPr/>
          <a:lstStyle/>
          <a:p>
            <a:fld id="{49AE70B2-8BF9-45C0-BB95-33D1B9D3A854}" type="slidenum">
              <a:rPr lang="zh-CN" altLang="en-US" smtClean="0"/>
              <a:t>4</a:t>
            </a:fld>
            <a:endParaRPr lang="zh-CN" altLang="en-US" dirty="0"/>
          </a:p>
        </p:txBody>
      </p:sp>
      <p:pic>
        <p:nvPicPr>
          <p:cNvPr id="3" name="图片 2">
            <a:extLst>
              <a:ext uri="{FF2B5EF4-FFF2-40B4-BE49-F238E27FC236}">
                <a16:creationId xmlns:a16="http://schemas.microsoft.com/office/drawing/2014/main" id="{72B57D75-F1A1-435B-960E-C712466EFB45}"/>
              </a:ext>
            </a:extLst>
          </p:cNvPr>
          <p:cNvPicPr>
            <a:picLocks noChangeAspect="1"/>
          </p:cNvPicPr>
          <p:nvPr/>
        </p:nvPicPr>
        <p:blipFill>
          <a:blip r:embed="rId5"/>
          <a:stretch>
            <a:fillRect/>
          </a:stretch>
        </p:blipFill>
        <p:spPr>
          <a:xfrm>
            <a:off x="451030" y="3760711"/>
            <a:ext cx="11289939" cy="1732839"/>
          </a:xfrm>
          <a:prstGeom prst="rect">
            <a:avLst/>
          </a:prstGeom>
        </p:spPr>
      </p:pic>
      <p:sp>
        <p:nvSpPr>
          <p:cNvPr id="13" name="文本框 12">
            <a:extLst>
              <a:ext uri="{FF2B5EF4-FFF2-40B4-BE49-F238E27FC236}">
                <a16:creationId xmlns:a16="http://schemas.microsoft.com/office/drawing/2014/main" id="{B2546DC4-BC49-405F-8CF9-0339C89ABE52}"/>
              </a:ext>
            </a:extLst>
          </p:cNvPr>
          <p:cNvSpPr txBox="1"/>
          <p:nvPr/>
        </p:nvSpPr>
        <p:spPr>
          <a:xfrm>
            <a:off x="860807" y="1568958"/>
            <a:ext cx="6967221" cy="16203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（二级标题）</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000" dirty="0">
                <a:solidFill>
                  <a:srgbClr val="000000"/>
                </a:solidFill>
                <a:latin typeface="Arial"/>
                <a:ea typeface="微软雅黑"/>
              </a:rPr>
              <a:t>（三级标题）</a:t>
            </a:r>
            <a:endParaRPr lang="en-US" altLang="zh-CN" sz="2000" dirty="0">
              <a:solidFill>
                <a:srgbClr val="000000"/>
              </a:solidFill>
              <a:latin typeface="Arial"/>
              <a:ea typeface="微软雅黑"/>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000" dirty="0">
                <a:solidFill>
                  <a:srgbClr val="000000"/>
                </a:solidFill>
                <a:latin typeface="Arial"/>
                <a:ea typeface="微软雅黑"/>
              </a:rPr>
              <a:t>（三级标题）</a:t>
            </a:r>
            <a:endParaRPr lang="en-US" altLang="zh-CN" sz="2000" dirty="0">
              <a:solidFill>
                <a:srgbClr val="000000"/>
              </a:solidFill>
              <a:latin typeface="Arial"/>
              <a:ea typeface="微软雅黑"/>
            </a:endParaRPr>
          </a:p>
        </p:txBody>
      </p:sp>
      <p:sp>
        <p:nvSpPr>
          <p:cNvPr id="14" name="文本框 13">
            <a:extLst>
              <a:ext uri="{FF2B5EF4-FFF2-40B4-BE49-F238E27FC236}">
                <a16:creationId xmlns:a16="http://schemas.microsoft.com/office/drawing/2014/main" id="{796E5EDF-447D-48D1-974C-AC46234DC06C}"/>
              </a:ext>
            </a:extLst>
          </p:cNvPr>
          <p:cNvSpPr txBox="1"/>
          <p:nvPr/>
        </p:nvSpPr>
        <p:spPr>
          <a:xfrm>
            <a:off x="5440551" y="5583132"/>
            <a:ext cx="1107996" cy="369332"/>
          </a:xfrm>
          <a:prstGeom prst="rect">
            <a:avLst/>
          </a:prstGeom>
          <a:noFill/>
        </p:spPr>
        <p:txBody>
          <a:bodyPr wrap="none" rtlCol="0">
            <a:spAutoFit/>
          </a:bodyPr>
          <a:lstStyle/>
          <a:p>
            <a:r>
              <a:rPr lang="zh-CN" altLang="en-US" dirty="0"/>
              <a:t>图的注解</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9800" y="118745"/>
            <a:ext cx="2279650" cy="684530"/>
          </a:xfrm>
          <a:prstGeom prst="rect">
            <a:avLst/>
          </a:prstGeom>
        </p:spPr>
      </p:pic>
      <p:sp>
        <p:nvSpPr>
          <p:cNvPr id="4" name="文本框 3"/>
          <p:cNvSpPr txBox="1"/>
          <p:nvPr/>
        </p:nvSpPr>
        <p:spPr>
          <a:xfrm flipH="1">
            <a:off x="948054" y="107315"/>
            <a:ext cx="4910579" cy="706755"/>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带表的情况</a:t>
            </a:r>
          </a:p>
        </p:txBody>
      </p:sp>
      <p:grpSp>
        <p:nvGrpSpPr>
          <p:cNvPr id="5" name="组合 4"/>
          <p:cNvGrpSpPr/>
          <p:nvPr/>
        </p:nvGrpSpPr>
        <p:grpSpPr>
          <a:xfrm>
            <a:off x="320807" y="251211"/>
            <a:ext cx="540000" cy="540000"/>
            <a:chOff x="328496" y="364706"/>
            <a:chExt cx="540000" cy="540000"/>
          </a:xfrm>
        </p:grpSpPr>
        <p:sp>
          <p:nvSpPr>
            <p:cNvPr id="6" name="矩形 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p:nvPr/>
        </p:nvCxnSpPr>
        <p:spPr>
          <a:xfrm>
            <a:off x="172720" y="996950"/>
            <a:ext cx="11938635" cy="635"/>
          </a:xfrm>
          <a:prstGeom prst="line">
            <a:avLst/>
          </a:prstGeom>
          <a:ln w="28575">
            <a:solidFill>
              <a:srgbClr val="003399">
                <a:alpha val="93000"/>
              </a:srgbClr>
            </a:solidFill>
          </a:ln>
        </p:spPr>
        <p:style>
          <a:lnRef idx="3">
            <a:schemeClr val="accent1"/>
          </a:lnRef>
          <a:fillRef idx="0">
            <a:schemeClr val="accent1"/>
          </a:fillRef>
          <a:effectRef idx="2">
            <a:schemeClr val="accent1"/>
          </a:effectRef>
          <a:fontRef idx="minor">
            <a:schemeClr val="tx1"/>
          </a:fontRef>
        </p:style>
      </p:cxnSp>
      <p:sp>
        <p:nvSpPr>
          <p:cNvPr id="2" name="灯片编号占位符 1"/>
          <p:cNvSpPr>
            <a:spLocks noGrp="1"/>
          </p:cNvSpPr>
          <p:nvPr>
            <p:ph type="sldNum" sz="quarter" idx="12"/>
          </p:nvPr>
        </p:nvSpPr>
        <p:spPr/>
        <p:txBody>
          <a:bodyPr/>
          <a:lstStyle/>
          <a:p>
            <a:fld id="{49AE70B2-8BF9-45C0-BB95-33D1B9D3A854}" type="slidenum">
              <a:rPr lang="zh-CN" altLang="en-US" smtClean="0"/>
              <a:t>5</a:t>
            </a:fld>
            <a:endParaRPr lang="zh-CN" altLang="en-US"/>
          </a:p>
        </p:txBody>
      </p:sp>
      <p:graphicFrame>
        <p:nvGraphicFramePr>
          <p:cNvPr id="3" name="表格 2">
            <a:extLst>
              <a:ext uri="{FF2B5EF4-FFF2-40B4-BE49-F238E27FC236}">
                <a16:creationId xmlns:a16="http://schemas.microsoft.com/office/drawing/2014/main" id="{303C3836-4044-40B4-AF78-A012CE816002}"/>
              </a:ext>
            </a:extLst>
          </p:cNvPr>
          <p:cNvGraphicFramePr>
            <a:graphicFrameLocks noGrp="1"/>
          </p:cNvGraphicFramePr>
          <p:nvPr>
            <p:extLst>
              <p:ext uri="{D42A27DB-BD31-4B8C-83A1-F6EECF244321}">
                <p14:modId xmlns:p14="http://schemas.microsoft.com/office/powerpoint/2010/main" val="4265498802"/>
              </p:ext>
            </p:extLst>
          </p:nvPr>
        </p:nvGraphicFramePr>
        <p:xfrm>
          <a:off x="1194136" y="2127448"/>
          <a:ext cx="9328993" cy="2668468"/>
        </p:xfrm>
        <a:graphic>
          <a:graphicData uri="http://schemas.openxmlformats.org/drawingml/2006/table">
            <a:tbl>
              <a:tblPr firstRow="1" bandRow="1">
                <a:tableStyleId>{5C22544A-7EE6-4342-B048-85BDC9FD1C3A}</a:tableStyleId>
              </a:tblPr>
              <a:tblGrid>
                <a:gridCol w="2999167">
                  <a:extLst>
                    <a:ext uri="{9D8B030D-6E8A-4147-A177-3AD203B41FA5}">
                      <a16:colId xmlns:a16="http://schemas.microsoft.com/office/drawing/2014/main" val="330139974"/>
                    </a:ext>
                  </a:extLst>
                </a:gridCol>
                <a:gridCol w="3164913">
                  <a:extLst>
                    <a:ext uri="{9D8B030D-6E8A-4147-A177-3AD203B41FA5}">
                      <a16:colId xmlns:a16="http://schemas.microsoft.com/office/drawing/2014/main" val="166179404"/>
                    </a:ext>
                  </a:extLst>
                </a:gridCol>
                <a:gridCol w="3164913">
                  <a:extLst>
                    <a:ext uri="{9D8B030D-6E8A-4147-A177-3AD203B41FA5}">
                      <a16:colId xmlns:a16="http://schemas.microsoft.com/office/drawing/2014/main" val="2344582212"/>
                    </a:ext>
                  </a:extLst>
                </a:gridCol>
              </a:tblGrid>
              <a:tr h="626086">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3037341021"/>
                  </a:ext>
                </a:extLst>
              </a:tr>
              <a:tr h="638972">
                <a:tc>
                  <a:txBody>
                    <a:bodyPr/>
                    <a:lstStyle/>
                    <a:p>
                      <a:pPr marL="0" algn="ctr" defTabSz="914400" rtl="0" eaLnBrk="1" latinLnBrk="0" hangingPunct="1"/>
                      <a:endParaRPr lang="zh-CN" altLang="en-US" sz="1400" kern="1200" dirty="0">
                        <a:solidFill>
                          <a:schemeClr val="dk1"/>
                        </a:solidFill>
                        <a:latin typeface="+mn-lt"/>
                        <a:ea typeface="+mn-ea"/>
                        <a:cs typeface="+mn-cs"/>
                      </a:endParaRPr>
                    </a:p>
                  </a:txBody>
                  <a:tcPr anchor="ctr"/>
                </a:tc>
                <a:tc>
                  <a:txBody>
                    <a:bodyPr/>
                    <a:lstStyle/>
                    <a:p>
                      <a:pPr marL="0" algn="ctr" defTabSz="914400" rtl="0" eaLnBrk="1" latinLnBrk="0" hangingPunct="1"/>
                      <a:endParaRPr lang="zh-CN" altLang="en-US" sz="1400" kern="1200" dirty="0">
                        <a:solidFill>
                          <a:schemeClr val="dk1"/>
                        </a:solidFill>
                        <a:latin typeface="+mn-lt"/>
                        <a:ea typeface="+mn-ea"/>
                        <a:cs typeface="+mn-cs"/>
                      </a:endParaRPr>
                    </a:p>
                  </a:txBody>
                  <a:tcPr anchor="ctr"/>
                </a:tc>
                <a:tc>
                  <a:txBody>
                    <a:bodyPr/>
                    <a:lstStyle/>
                    <a:p>
                      <a:pPr marL="0" algn="ctr" defTabSz="914400" rtl="0" eaLnBrk="1" latinLnBrk="0" hangingPunct="1"/>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1103805639"/>
                  </a:ext>
                </a:extLst>
              </a:tr>
              <a:tr h="720321">
                <a:tc>
                  <a:txBody>
                    <a:bodyPr/>
                    <a:lstStyle/>
                    <a:p>
                      <a:pPr marL="0" algn="ctr" defTabSz="914400" rtl="0" eaLnBrk="1" latinLnBrk="0" hangingPunct="1"/>
                      <a:endParaRPr lang="zh-CN"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3456749815"/>
                  </a:ext>
                </a:extLst>
              </a:tr>
              <a:tr h="683089">
                <a:tc>
                  <a:txBody>
                    <a:bodyPr/>
                    <a:lstStyle/>
                    <a:p>
                      <a:pPr marL="0" algn="ctr" defTabSz="914400" rtl="0" eaLnBrk="1" latinLnBrk="0" hangingPunct="1"/>
                      <a:endParaRPr lang="zh-CN" altLang="en-US" sz="1400" kern="1200" dirty="0">
                        <a:solidFill>
                          <a:schemeClr val="dk1"/>
                        </a:solidFill>
                        <a:latin typeface="+mn-lt"/>
                        <a:ea typeface="+mn-ea"/>
                        <a:cs typeface="+mn-cs"/>
                      </a:endParaRPr>
                    </a:p>
                  </a:txBody>
                  <a:tcPr anchor="ctr"/>
                </a:tc>
                <a:tc>
                  <a:txBody>
                    <a:bodyPr/>
                    <a:lstStyle/>
                    <a:p>
                      <a:pPr marL="0" algn="ctr" defTabSz="914400" rtl="0" eaLnBrk="1" latinLnBrk="0" hangingPunct="1"/>
                      <a:endParaRPr lang="zh-CN" altLang="en-US" sz="1400" kern="1200" dirty="0">
                        <a:solidFill>
                          <a:schemeClr val="dk1"/>
                        </a:solidFill>
                        <a:latin typeface="+mn-lt"/>
                        <a:ea typeface="+mn-ea"/>
                        <a:cs typeface="+mn-cs"/>
                      </a:endParaRPr>
                    </a:p>
                  </a:txBody>
                  <a:tcPr anchor="ctr"/>
                </a:tc>
                <a:tc>
                  <a:txBody>
                    <a:bodyPr/>
                    <a:lstStyle/>
                    <a:p>
                      <a:pPr marL="0" algn="ctr" defTabSz="914400" rtl="0" eaLnBrk="1" latinLnBrk="0" hangingPunct="1"/>
                      <a:endParaRPr lang="zh-CN"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33452861"/>
                  </a:ext>
                </a:extLst>
              </a:tr>
            </a:tbl>
          </a:graphicData>
        </a:graphic>
      </p:graphicFrame>
      <p:sp>
        <p:nvSpPr>
          <p:cNvPr id="13" name="文本框 12">
            <a:extLst>
              <a:ext uri="{FF2B5EF4-FFF2-40B4-BE49-F238E27FC236}">
                <a16:creationId xmlns:a16="http://schemas.microsoft.com/office/drawing/2014/main" id="{87DB8FAE-9424-42F2-BD22-AC0830073BB7}"/>
              </a:ext>
            </a:extLst>
          </p:cNvPr>
          <p:cNvSpPr txBox="1"/>
          <p:nvPr/>
        </p:nvSpPr>
        <p:spPr>
          <a:xfrm>
            <a:off x="5542002" y="1574601"/>
            <a:ext cx="1107996" cy="369332"/>
          </a:xfrm>
          <a:prstGeom prst="rect">
            <a:avLst/>
          </a:prstGeom>
          <a:noFill/>
        </p:spPr>
        <p:txBody>
          <a:bodyPr wrap="none" rtlCol="0">
            <a:spAutoFit/>
          </a:bodyPr>
          <a:lstStyle/>
          <a:p>
            <a:r>
              <a:rPr lang="zh-CN" altLang="en-US" dirty="0"/>
              <a:t>表的注解</a:t>
            </a:r>
          </a:p>
        </p:txBody>
      </p:sp>
      <p:sp>
        <p:nvSpPr>
          <p:cNvPr id="8" name="文本框 7">
            <a:extLst>
              <a:ext uri="{FF2B5EF4-FFF2-40B4-BE49-F238E27FC236}">
                <a16:creationId xmlns:a16="http://schemas.microsoft.com/office/drawing/2014/main" id="{B4D36136-E572-4B01-99DC-5DF200E11694}"/>
              </a:ext>
            </a:extLst>
          </p:cNvPr>
          <p:cNvSpPr txBox="1"/>
          <p:nvPr/>
        </p:nvSpPr>
        <p:spPr>
          <a:xfrm>
            <a:off x="4040659" y="5782962"/>
            <a:ext cx="4339650" cy="369332"/>
          </a:xfrm>
          <a:prstGeom prst="rect">
            <a:avLst/>
          </a:prstGeom>
          <a:noFill/>
        </p:spPr>
        <p:txBody>
          <a:bodyPr wrap="none" rtlCol="0">
            <a:spAutoFit/>
          </a:bodyPr>
          <a:lstStyle/>
          <a:p>
            <a:r>
              <a:rPr lang="zh-CN" altLang="en-US" dirty="0"/>
              <a:t>注意，自绘的表必须采用上述的表格格式</a:t>
            </a:r>
          </a:p>
        </p:txBody>
      </p:sp>
    </p:spTree>
    <p:custDataLst>
      <p:tags r:id="rId1"/>
    </p:custDataLst>
    <p:extLst>
      <p:ext uri="{BB962C8B-B14F-4D97-AF65-F5344CB8AC3E}">
        <p14:creationId xmlns:p14="http://schemas.microsoft.com/office/powerpoint/2010/main" val="534780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21" name="组合 20"/>
          <p:cNvGrpSpPr/>
          <p:nvPr/>
        </p:nvGrpSpPr>
        <p:grpSpPr>
          <a:xfrm>
            <a:off x="7818408" y="1747870"/>
            <a:ext cx="1180618" cy="791591"/>
            <a:chOff x="2053060" y="2660558"/>
            <a:chExt cx="1180618" cy="791591"/>
          </a:xfrm>
        </p:grpSpPr>
        <p:cxnSp>
          <p:nvCxnSpPr>
            <p:cNvPr id="22" name="直接连接符 21"/>
            <p:cNvCxnSpPr/>
            <p:nvPr/>
          </p:nvCxnSpPr>
          <p:spPr>
            <a:xfrm>
              <a:off x="2053060" y="3428999"/>
              <a:ext cx="1180618"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3210528" y="2660558"/>
              <a:ext cx="0" cy="79159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3" name="文本框 2"/>
          <p:cNvSpPr txBox="1"/>
          <p:nvPr/>
        </p:nvSpPr>
        <p:spPr>
          <a:xfrm>
            <a:off x="3053973" y="1168431"/>
            <a:ext cx="572464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srgbClr val="000000">
                    <a:lumMod val="65000"/>
                    <a:lumOff val="35000"/>
                  </a:srgbClr>
                </a:solidFill>
                <a:effectLst/>
                <a:uLnTx/>
                <a:uFillTx/>
                <a:latin typeface="黑体" panose="02010609060101010101" pitchFamily="49" charset="-122"/>
                <a:ea typeface="黑体" panose="02010609060101010101" pitchFamily="49" charset="-122"/>
                <a:cs typeface="+mn-cs"/>
              </a:rPr>
              <a:t>谢谢各位指导</a:t>
            </a:r>
          </a:p>
        </p:txBody>
      </p:sp>
      <p:grpSp>
        <p:nvGrpSpPr>
          <p:cNvPr id="4" name="组合 3"/>
          <p:cNvGrpSpPr/>
          <p:nvPr/>
        </p:nvGrpSpPr>
        <p:grpSpPr>
          <a:xfrm rot="10800000">
            <a:off x="2833909" y="1047508"/>
            <a:ext cx="1180618" cy="791591"/>
            <a:chOff x="2053060" y="2660558"/>
            <a:chExt cx="1180618" cy="791591"/>
          </a:xfrm>
        </p:grpSpPr>
        <p:cxnSp>
          <p:nvCxnSpPr>
            <p:cNvPr id="5" name="直接连接符 4"/>
            <p:cNvCxnSpPr/>
            <p:nvPr/>
          </p:nvCxnSpPr>
          <p:spPr>
            <a:xfrm>
              <a:off x="2053060" y="3428999"/>
              <a:ext cx="1180618"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210528" y="2660558"/>
              <a:ext cx="0" cy="79159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3054608" y="1155731"/>
            <a:ext cx="572464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srgbClr val="000000">
                    <a:lumMod val="65000"/>
                    <a:lumOff val="35000"/>
                  </a:srgbClr>
                </a:solidFill>
                <a:effectLst/>
                <a:uLnTx/>
                <a:uFillTx/>
                <a:latin typeface="黑体" panose="02010609060101010101" pitchFamily="49" charset="-122"/>
                <a:ea typeface="黑体" panose="02010609060101010101" pitchFamily="49" charset="-122"/>
                <a:cs typeface="+mn-cs"/>
              </a:rPr>
              <a:t>谢谢各位指导</a:t>
            </a:r>
          </a:p>
        </p:txBody>
      </p:sp>
      <p:grpSp>
        <p:nvGrpSpPr>
          <p:cNvPr id="9" name="组合 8"/>
          <p:cNvGrpSpPr/>
          <p:nvPr/>
        </p:nvGrpSpPr>
        <p:grpSpPr>
          <a:xfrm>
            <a:off x="7818408" y="1747870"/>
            <a:ext cx="1180618" cy="791591"/>
            <a:chOff x="2053060" y="2660558"/>
            <a:chExt cx="1180618" cy="791591"/>
          </a:xfrm>
        </p:grpSpPr>
        <p:cxnSp>
          <p:nvCxnSpPr>
            <p:cNvPr id="12" name="直接连接符 11"/>
            <p:cNvCxnSpPr/>
            <p:nvPr/>
          </p:nvCxnSpPr>
          <p:spPr>
            <a:xfrm>
              <a:off x="2053060" y="3428999"/>
              <a:ext cx="1180618"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210528" y="2660558"/>
              <a:ext cx="0" cy="79159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rot="10800000">
            <a:off x="2833909" y="1047508"/>
            <a:ext cx="1180618" cy="791591"/>
            <a:chOff x="2053060" y="2660558"/>
            <a:chExt cx="1180618" cy="791591"/>
          </a:xfrm>
        </p:grpSpPr>
        <p:cxnSp>
          <p:nvCxnSpPr>
            <p:cNvPr id="16" name="直接连接符 15"/>
            <p:cNvCxnSpPr/>
            <p:nvPr/>
          </p:nvCxnSpPr>
          <p:spPr>
            <a:xfrm>
              <a:off x="2053060" y="3428999"/>
              <a:ext cx="1180618"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3210528" y="2660558"/>
              <a:ext cx="0" cy="79159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3054608" y="1155731"/>
            <a:ext cx="572464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谢谢各位指导</a:t>
            </a: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176_37"/>
  <p:tag name="KSO_WM_TEMPLATE_SUBCATEGORY" val="19"/>
  <p:tag name="KSO_WM_TEMPLATE_MASTER_TYPE" val="0"/>
  <p:tag name="KSO_WM_TEMPLATE_COLOR_TYPE" val="1"/>
  <p:tag name="KSO_WM_SLIDE_ITEM_CNT" val="1"/>
  <p:tag name="KSO_WM_SLIDE_INDEX" val="37"/>
  <p:tag name="KSO_WM_TAG_VERSION" val="1.0"/>
  <p:tag name="KSO_WM_BEAUTIFY_FLAG" val="#wm#"/>
  <p:tag name="KSO_WM_TEMPLATE_CATEGORY" val="custom"/>
  <p:tag name="KSO_WM_TEMPLATE_INDEX" val="20205176"/>
  <p:tag name="KSO_WM_SLIDE_TYPE" val="text"/>
  <p:tag name="KSO_WM_SLIDE_SUBTYPE" val="diag"/>
  <p:tag name="KSO_WM_SLIDE_SIZE" val="864.521*334.905"/>
  <p:tag name="KSO_WM_SLIDE_POSITION" val="47.75*102.547"/>
  <p:tag name="KSO_WM_DIAGRAM_GROUP_CODE" val="l1-5"/>
  <p:tag name="KSO_WM_SLIDE_DIAGTYPE" val="l"/>
  <p:tag name="KSO_WM_SLIDE_LAYOUT" val="l"/>
  <p:tag name="KSO_WM_SLIDE_LAYOUT_CNT" val="1"/>
  <p:tag name="KSO_WM_UNIT_SHOW_EDIT_AREA_INDICATION" val="1"/>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176_37"/>
  <p:tag name="KSO_WM_TEMPLATE_SUBCATEGORY" val="19"/>
  <p:tag name="KSO_WM_TEMPLATE_MASTER_TYPE" val="0"/>
  <p:tag name="KSO_WM_TEMPLATE_COLOR_TYPE" val="1"/>
  <p:tag name="KSO_WM_SLIDE_ITEM_CNT" val="1"/>
  <p:tag name="KSO_WM_SLIDE_INDEX" val="37"/>
  <p:tag name="KSO_WM_TAG_VERSION" val="1.0"/>
  <p:tag name="KSO_WM_BEAUTIFY_FLAG" val="#wm#"/>
  <p:tag name="KSO_WM_TEMPLATE_CATEGORY" val="custom"/>
  <p:tag name="KSO_WM_TEMPLATE_INDEX" val="20205176"/>
  <p:tag name="KSO_WM_SLIDE_TYPE" val="text"/>
  <p:tag name="KSO_WM_SLIDE_SUBTYPE" val="diag"/>
  <p:tag name="KSO_WM_SLIDE_SIZE" val="864.521*334.905"/>
  <p:tag name="KSO_WM_SLIDE_POSITION" val="47.75*102.547"/>
  <p:tag name="KSO_WM_DIAGRAM_GROUP_CODE" val="l1-5"/>
  <p:tag name="KSO_WM_SLIDE_DIAGTYPE" val="l"/>
  <p:tag name="KSO_WM_SLIDE_LAYOUT" val="l"/>
  <p:tag name="KSO_WM_SLIDE_LAYOUT_CNT"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176_37"/>
  <p:tag name="KSO_WM_TEMPLATE_SUBCATEGORY" val="19"/>
  <p:tag name="KSO_WM_TEMPLATE_MASTER_TYPE" val="0"/>
  <p:tag name="KSO_WM_TEMPLATE_COLOR_TYPE" val="1"/>
  <p:tag name="KSO_WM_SLIDE_ITEM_CNT" val="1"/>
  <p:tag name="KSO_WM_SLIDE_INDEX" val="37"/>
  <p:tag name="KSO_WM_TAG_VERSION" val="1.0"/>
  <p:tag name="KSO_WM_BEAUTIFY_FLAG" val="#wm#"/>
  <p:tag name="KSO_WM_TEMPLATE_CATEGORY" val="custom"/>
  <p:tag name="KSO_WM_TEMPLATE_INDEX" val="20205176"/>
  <p:tag name="KSO_WM_SLIDE_TYPE" val="text"/>
  <p:tag name="KSO_WM_SLIDE_SUBTYPE" val="diag"/>
  <p:tag name="KSO_WM_SLIDE_SIZE" val="864.521*334.905"/>
  <p:tag name="KSO_WM_SLIDE_POSITION" val="47.75*102.547"/>
  <p:tag name="KSO_WM_DIAGRAM_GROUP_CODE" val="l1-5"/>
  <p:tag name="KSO_WM_SLIDE_DIAGTYPE" val="l"/>
  <p:tag name="KSO_WM_SLIDE_LAYOUT" val="l"/>
  <p:tag name="KSO_WM_SLIDE_LAYOUT_CNT" val="1"/>
  <p:tag name="KSO_WM_UNIT_SHOW_EDIT_AREA_INDICATION" val="1"/>
  <p:tag name="TIMING" val="|24.4|0.6"/>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176_37"/>
  <p:tag name="KSO_WM_TEMPLATE_SUBCATEGORY" val="19"/>
  <p:tag name="KSO_WM_TEMPLATE_MASTER_TYPE" val="0"/>
  <p:tag name="KSO_WM_TEMPLATE_COLOR_TYPE" val="1"/>
  <p:tag name="KSO_WM_SLIDE_ITEM_CNT" val="1"/>
  <p:tag name="KSO_WM_SLIDE_INDEX" val="37"/>
  <p:tag name="KSO_WM_TAG_VERSION" val="1.0"/>
  <p:tag name="KSO_WM_BEAUTIFY_FLAG" val="#wm#"/>
  <p:tag name="KSO_WM_TEMPLATE_CATEGORY" val="custom"/>
  <p:tag name="KSO_WM_TEMPLATE_INDEX" val="20205176"/>
  <p:tag name="KSO_WM_SLIDE_TYPE" val="text"/>
  <p:tag name="KSO_WM_SLIDE_SUBTYPE" val="diag"/>
  <p:tag name="KSO_WM_SLIDE_SIZE" val="864.521*334.905"/>
  <p:tag name="KSO_WM_SLIDE_POSITION" val="47.75*102.547"/>
  <p:tag name="KSO_WM_DIAGRAM_GROUP_CODE" val="l1-5"/>
  <p:tag name="KSO_WM_SLIDE_DIAGTYPE" val="l"/>
  <p:tag name="KSO_WM_SLIDE_LAYOUT" val="l"/>
  <p:tag name="KSO_WM_SLIDE_LAYOUT_CNT" val="1"/>
  <p:tag name="KSO_WM_UNIT_SHOW_EDIT_AREA_INDICATION" val="1"/>
  <p:tag name="TIMING" val="|6.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3264</TotalTime>
  <Words>772</Words>
  <Application>Microsoft Office PowerPoint</Application>
  <PresentationFormat>宽屏</PresentationFormat>
  <Paragraphs>51</Paragraphs>
  <Slides>6</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vt:i4>
      </vt:variant>
    </vt:vector>
  </HeadingPairs>
  <TitlesOfParts>
    <vt:vector size="14" baseType="lpstr">
      <vt:lpstr>仿宋</vt:lpstr>
      <vt:lpstr>黑体</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Shuai He</cp:lastModifiedBy>
  <cp:revision>320</cp:revision>
  <dcterms:created xsi:type="dcterms:W3CDTF">2019-06-19T02:08:00Z</dcterms:created>
  <dcterms:modified xsi:type="dcterms:W3CDTF">2023-04-20T07:49:58Z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ICV">
    <vt:lpwstr>9CA2980362FF4B18BA6963BEB4B10F76</vt:lpwstr>
  </property>
</Properties>
</file>